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.png"/><Relationship Id="rId4" Type="http://schemas.openxmlformats.org/officeDocument/2006/relationships/image" Target="../media/image21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28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7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Fragment Use Case 2 (</a:t>
            </a:r>
            <a:r>
              <a:rPr lang="en-US" sz="2800" dirty="0">
                <a:latin typeface="Cooper Black" panose="0208090404030B020404" pitchFamily="18" charset="0"/>
              </a:rPr>
              <a:t>Using JS Code</a:t>
            </a:r>
            <a:r>
              <a:rPr lang="en-US" sz="3600" dirty="0">
                <a:latin typeface="Cooper Black" panose="0208090404030B020404" pitchFamily="18" charset="0"/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My manager asked me to develop following requirements</a:t>
            </a:r>
          </a:p>
          <a:p>
            <a:pPr marL="342900" indent="-342900">
              <a:buAutoNum type="arabicPeriod"/>
            </a:pPr>
            <a:r>
              <a:rPr lang="en-US" sz="1800" dirty="0"/>
              <a:t>Add a filter button in the toolbar of the table, and when we click filter icon, it should load </a:t>
            </a:r>
            <a:r>
              <a:rPr lang="en-US" sz="1800" b="1" i="1" u="sng" dirty="0"/>
              <a:t>a popup </a:t>
            </a:r>
            <a:r>
              <a:rPr lang="en-US" sz="1800" dirty="0"/>
              <a:t>with all the list of suppliers. When we select supplier inside filter it should filter data in the table.</a:t>
            </a:r>
          </a:p>
          <a:p>
            <a:pPr marL="342900" indent="-342900">
              <a:buAutoNum type="arabicPeriod"/>
            </a:pPr>
            <a:r>
              <a:rPr lang="en-US" sz="1800" dirty="0"/>
              <a:t>Inside the table we have a city field. We would like to enable a value help (F4 Help), when we click on same, it should open </a:t>
            </a:r>
            <a:r>
              <a:rPr lang="en-US" sz="1800" b="1" i="1" u="sng" dirty="0"/>
              <a:t>a popup </a:t>
            </a:r>
            <a:r>
              <a:rPr lang="en-US" sz="1800" dirty="0"/>
              <a:t>which shows all the list of cities on screen.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sz="1800" dirty="0"/>
          </a:p>
          <a:p>
            <a:r>
              <a:rPr lang="en-US" dirty="0">
                <a:solidFill>
                  <a:schemeClr val="accent6"/>
                </a:solidFill>
              </a:rPr>
              <a:t>Part 1: Opening filter popup using the Filter Button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popup.fragment.xml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supplierTab.fragment.xml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View2.controller.js</a:t>
            </a:r>
          </a:p>
          <a:p>
            <a:endParaRPr lang="en-US" sz="1800" dirty="0"/>
          </a:p>
          <a:p>
            <a:endParaRPr lang="en-US" dirty="0"/>
          </a:p>
          <a:p>
            <a:r>
              <a:rPr lang="en-US" sz="1800" dirty="0">
                <a:solidFill>
                  <a:schemeClr val="accent6"/>
                </a:solidFill>
              </a:rPr>
              <a:t>Part 2: Opening the Value help popup in the Supplier 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popup.fragment.xml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supplierTab.fragment.xml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View2.controller.js</a:t>
            </a:r>
          </a:p>
          <a:p>
            <a:endParaRPr lang="en-US" sz="1800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239DE-F0C3-4BFD-BCBC-E3F3D5F1B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447" y="4825321"/>
            <a:ext cx="4438630" cy="1961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77397-1585-4983-BF82-12ED69460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930" y="2431701"/>
            <a:ext cx="1842097" cy="27387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Drill Down using the Table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Messages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Drop Down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Object Status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Fragments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Ways of loading fragment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Value Help Popup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60" dirty="0">
                <a:latin typeface="Cooper Black" panose="0208090404030B020404" pitchFamily="18" charset="0"/>
              </a:rPr>
              <a:t>Hands – on: Drill Down from Table and Nav Back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drill down to a new screen where we will show the supplier data for that we will create a new supplier view.</a:t>
            </a:r>
          </a:p>
          <a:p>
            <a:r>
              <a:rPr lang="en-US" dirty="0"/>
              <a:t>Along with that we will also add the back button login to go back using a nav button on the supplier view.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View2.controller.js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Supplier.view.xml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Supplier.controller.js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BaseController.js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60072-46A7-445D-98E0-5FA57AB0A86E}"/>
              </a:ext>
            </a:extLst>
          </p:cNvPr>
          <p:cNvSpPr txBox="1"/>
          <p:nvPr/>
        </p:nvSpPr>
        <p:spPr>
          <a:xfrm>
            <a:off x="261764" y="3949435"/>
            <a:ext cx="6390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nav back logic is written in BaseController so that it can be used at multiple places.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E0D93-6A63-4DBE-AB60-FB587D700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464" y="1557737"/>
            <a:ext cx="4150076" cy="25391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D88D8-3985-4668-9A6B-EFA69378C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317" y="4685736"/>
            <a:ext cx="4091223" cy="18168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78D3234D-44D8-42DE-A2BE-1058B4AF2FB0}"/>
              </a:ext>
            </a:extLst>
          </p:cNvPr>
          <p:cNvSpPr/>
          <p:nvPr/>
        </p:nvSpPr>
        <p:spPr>
          <a:xfrm>
            <a:off x="9321914" y="4023164"/>
            <a:ext cx="390028" cy="736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Messages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system generates messages in response to what users do in the SAP system. A message presents information, an instruction, or a warning to users in a given situation.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2363A"/>
                </a:solidFill>
                <a:effectLst/>
              </a:rPr>
              <a:t>Messages can be used to notify the user about specific states of the application and can help the user to correct their incorrect inputs.</a:t>
            </a:r>
            <a:endParaRPr lang="en-US" dirty="0">
              <a:solidFill>
                <a:srgbClr val="32363A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32363A"/>
                </a:solidFill>
                <a:effectLst/>
              </a:rPr>
              <a:t>For showing messages to the user that are related to the current page, you have several possible controls. Each of these offers a different type of interaction from the user. Choose the control that fits best in you interaction pattern.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32363A"/>
                </a:solidFill>
                <a:effectLst/>
              </a:rPr>
              <a:t>Message Dialog: </a:t>
            </a:r>
            <a:r>
              <a:rPr lang="en-US" b="0" i="0" dirty="0">
                <a:solidFill>
                  <a:srgbClr val="32363A"/>
                </a:solidFill>
                <a:effectLst/>
              </a:rPr>
              <a:t>A message dialog interrupts the user's workflow by blocking the current page and needs to be closed by the user.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32363A"/>
                </a:solidFill>
                <a:effectLst/>
              </a:rPr>
              <a:t>Message Toast: </a:t>
            </a:r>
            <a:r>
              <a:rPr lang="en-US" b="0" i="0" dirty="0">
                <a:solidFill>
                  <a:srgbClr val="32363A"/>
                </a:solidFill>
                <a:effectLst/>
              </a:rPr>
              <a:t>A message toast is an overlay that disappears after some time or if the user taps somewhere else. It does not block the user.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8A729-F6F0-4AC7-8CFF-B8D59DF8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048" y="4358558"/>
            <a:ext cx="3291911" cy="1287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0AF7C1-C7FA-436E-BD30-10F1D576B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74" y="4254858"/>
            <a:ext cx="3190052" cy="1506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D192A-D0CF-491F-A36C-3C2344BB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12" y="4248962"/>
            <a:ext cx="3291911" cy="1512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498AD6-FE30-4166-A277-7CEAF73BF50F}"/>
              </a:ext>
            </a:extLst>
          </p:cNvPr>
          <p:cNvSpPr txBox="1"/>
          <p:nvPr/>
        </p:nvSpPr>
        <p:spPr>
          <a:xfrm>
            <a:off x="952530" y="5894244"/>
            <a:ext cx="28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Box of type 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3C824-DEA4-4F8D-B5EE-965BE661330D}"/>
              </a:ext>
            </a:extLst>
          </p:cNvPr>
          <p:cNvSpPr txBox="1"/>
          <p:nvPr/>
        </p:nvSpPr>
        <p:spPr>
          <a:xfrm>
            <a:off x="4538161" y="5897697"/>
            <a:ext cx="311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Box of type Confirm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9552F-66BD-4C35-88DB-577FB8E264CA}"/>
              </a:ext>
            </a:extLst>
          </p:cNvPr>
          <p:cNvSpPr txBox="1"/>
          <p:nvPr/>
        </p:nvSpPr>
        <p:spPr>
          <a:xfrm>
            <a:off x="8981701" y="5900154"/>
            <a:ext cx="201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Toast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Messages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see how to use the messages in the ui to get users conformation or to show error to the use.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 this we will see the example of Message Box and Message Toast.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r>
              <a:rPr lang="en-US" dirty="0"/>
              <a:t>Code Link: - 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View2.controller.js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AFFC4-11EC-41D1-902C-CF81FF5BD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153" y="2027690"/>
            <a:ext cx="5709253" cy="3520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Drop Down Controls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see the example of some Drop Down Controls present in UI5.</a:t>
            </a:r>
          </a:p>
          <a:p>
            <a:r>
              <a:rPr lang="en-US" dirty="0"/>
              <a:t>We will load the cities data in the different types of drop downs to see their functioning.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View2.view.xml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78FF8-E7AA-4D9D-A44F-7BA230D9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024" y="4141369"/>
            <a:ext cx="5762003" cy="2041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322CE-E12F-4187-9527-DA75BFE8B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024" y="1745279"/>
            <a:ext cx="3468427" cy="2205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C0E33-AF4D-4573-AF69-5407D4654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29" y="3240222"/>
            <a:ext cx="4592339" cy="1802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Object Status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time we want to show the status any item in different colors, as in our case we want to show the availability of a fruit in different colors like </a:t>
            </a:r>
            <a:r>
              <a:rPr lang="en-US" dirty="0">
                <a:solidFill>
                  <a:srgbClr val="00B050"/>
                </a:solidFill>
              </a:rPr>
              <a:t>Available</a:t>
            </a:r>
            <a:r>
              <a:rPr lang="en-US" dirty="0"/>
              <a:t>, </a:t>
            </a:r>
            <a:r>
              <a:rPr lang="en-US" dirty="0">
                <a:solidFill>
                  <a:srgbClr val="FFC000"/>
                </a:solidFill>
              </a:rPr>
              <a:t>Out of Stock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Discontinued.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For this we will add the object status attribute in the Object list item in View1.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View1.view.xml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View1.controller.js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formatter.js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7E251-7CCF-4E89-867C-48CA77D3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662" y="1524240"/>
            <a:ext cx="2686730" cy="47959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Fragments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Fragments are like parasite, they rely on the controllers of the host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There are 2 techniques to create and work with fragments</a:t>
            </a:r>
          </a:p>
          <a:p>
            <a:pPr marL="742950" lvl="1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Direct embedding using fragment</a:t>
            </a:r>
          </a:p>
          <a:p>
            <a:pPr marL="742950" lvl="1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Use JS class sap/ui/core/Fragment and use load function to load it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598812-C60F-408D-90EB-84BDD5364E48}"/>
              </a:ext>
            </a:extLst>
          </p:cNvPr>
          <p:cNvSpPr/>
          <p:nvPr/>
        </p:nvSpPr>
        <p:spPr>
          <a:xfrm>
            <a:off x="1031130" y="4785158"/>
            <a:ext cx="2161172" cy="44154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fragment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B5D86D-511F-4CD6-80B2-9A7F346CAAAC}"/>
              </a:ext>
            </a:extLst>
          </p:cNvPr>
          <p:cNvSpPr/>
          <p:nvPr/>
        </p:nvSpPr>
        <p:spPr>
          <a:xfrm>
            <a:off x="4717769" y="3774872"/>
            <a:ext cx="2362965" cy="1163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View1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52A1A2-08ED-4E3C-8CB7-D92AD3A37D38}"/>
              </a:ext>
            </a:extLst>
          </p:cNvPr>
          <p:cNvSpPr/>
          <p:nvPr/>
        </p:nvSpPr>
        <p:spPr>
          <a:xfrm>
            <a:off x="4717768" y="5318534"/>
            <a:ext cx="2362965" cy="1163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View 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371CB-D7A0-4ED7-B3E8-97A638C100F8}"/>
              </a:ext>
            </a:extLst>
          </p:cNvPr>
          <p:cNvSpPr/>
          <p:nvPr/>
        </p:nvSpPr>
        <p:spPr>
          <a:xfrm>
            <a:off x="5075149" y="4387051"/>
            <a:ext cx="1648511" cy="3029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fragment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5D3AB-456B-49D8-A4E6-42F8D91604B4}"/>
              </a:ext>
            </a:extLst>
          </p:cNvPr>
          <p:cNvSpPr/>
          <p:nvPr/>
        </p:nvSpPr>
        <p:spPr>
          <a:xfrm>
            <a:off x="5075149" y="5906433"/>
            <a:ext cx="1648511" cy="3029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fragment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62D8BD-F839-43C5-89F4-0C3A0898E4CD}"/>
              </a:ext>
            </a:extLst>
          </p:cNvPr>
          <p:cNvCxnSpPr>
            <a:stCxn id="6" idx="3"/>
          </p:cNvCxnSpPr>
          <p:nvPr/>
        </p:nvCxnSpPr>
        <p:spPr>
          <a:xfrm flipV="1">
            <a:off x="3192302" y="4369287"/>
            <a:ext cx="1883558" cy="636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898BF2-6AD9-49AE-B549-76A8612F3CD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192302" y="5005931"/>
            <a:ext cx="1882847" cy="105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EFC355-4BE5-4E19-AFB9-544389195FB0}"/>
              </a:ext>
            </a:extLst>
          </p:cNvPr>
          <p:cNvSpPr/>
          <p:nvPr/>
        </p:nvSpPr>
        <p:spPr>
          <a:xfrm>
            <a:off x="7799794" y="3761512"/>
            <a:ext cx="2362965" cy="11637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Controller1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684521-3404-4432-8F3E-0AD4A32E0130}"/>
              </a:ext>
            </a:extLst>
          </p:cNvPr>
          <p:cNvSpPr/>
          <p:nvPr/>
        </p:nvSpPr>
        <p:spPr>
          <a:xfrm>
            <a:off x="7814705" y="5326154"/>
            <a:ext cx="2362965" cy="116379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Controller2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E8F0086D-D1AD-4D3F-B5EE-CAE8E8D848D5}"/>
              </a:ext>
            </a:extLst>
          </p:cNvPr>
          <p:cNvSpPr/>
          <p:nvPr/>
        </p:nvSpPr>
        <p:spPr>
          <a:xfrm>
            <a:off x="7080423" y="4212260"/>
            <a:ext cx="720392" cy="294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56464D73-F08C-4C72-9C9E-D6E669D7479C}"/>
              </a:ext>
            </a:extLst>
          </p:cNvPr>
          <p:cNvSpPr/>
          <p:nvPr/>
        </p:nvSpPr>
        <p:spPr>
          <a:xfrm>
            <a:off x="7077454" y="5762602"/>
            <a:ext cx="720392" cy="2943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FE9293-E0EA-4172-B2C1-9AFEE65BF498}"/>
              </a:ext>
            </a:extLst>
          </p:cNvPr>
          <p:cNvSpPr/>
          <p:nvPr/>
        </p:nvSpPr>
        <p:spPr>
          <a:xfrm>
            <a:off x="2759974" y="5076785"/>
            <a:ext cx="648352" cy="27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57FFFE-EE93-465C-B3A5-CA225A10A631}"/>
              </a:ext>
            </a:extLst>
          </p:cNvPr>
          <p:cNvSpPr/>
          <p:nvPr/>
        </p:nvSpPr>
        <p:spPr>
          <a:xfrm>
            <a:off x="6556628" y="4488500"/>
            <a:ext cx="648352" cy="27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C0E547-5F07-4E9C-8D42-0FCAE9BEA7B4}"/>
              </a:ext>
            </a:extLst>
          </p:cNvPr>
          <p:cNvSpPr/>
          <p:nvPr/>
        </p:nvSpPr>
        <p:spPr>
          <a:xfrm>
            <a:off x="6554731" y="6129498"/>
            <a:ext cx="648352" cy="27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8B562742-3AB3-4B38-AFD6-3A3DBF39AE52}"/>
              </a:ext>
            </a:extLst>
          </p:cNvPr>
          <p:cNvSpPr/>
          <p:nvPr/>
        </p:nvSpPr>
        <p:spPr>
          <a:xfrm>
            <a:off x="8304186" y="4359937"/>
            <a:ext cx="1584860" cy="434718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Event for fragment button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401EE5BF-D5C8-48CC-9061-B753E8896420}"/>
              </a:ext>
            </a:extLst>
          </p:cNvPr>
          <p:cNvSpPr/>
          <p:nvPr/>
        </p:nvSpPr>
        <p:spPr>
          <a:xfrm>
            <a:off x="8304186" y="5874242"/>
            <a:ext cx="1584860" cy="434718"/>
          </a:xfrm>
          <a:prstGeom prst="flowChartTermina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Event for fragment button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2BAF55C-0116-4515-B2E4-6206DCFB3207}"/>
              </a:ext>
            </a:extLst>
          </p:cNvPr>
          <p:cNvSpPr txBox="1"/>
          <p:nvPr/>
        </p:nvSpPr>
        <p:spPr>
          <a:xfrm>
            <a:off x="940878" y="4163760"/>
            <a:ext cx="2296863" cy="59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Address – street, house, city, country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Embedding Fragment in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 this hands – on we have to create a folder named </a:t>
            </a:r>
            <a:r>
              <a:rPr lang="en-US" dirty="0">
                <a:solidFill>
                  <a:schemeClr val="accent6"/>
                </a:solidFill>
              </a:rPr>
              <a:t>fragments</a:t>
            </a:r>
            <a:r>
              <a:rPr lang="en-US" dirty="0"/>
              <a:t> in the webapp folder and in that folder create fragment files with the extension </a:t>
            </a:r>
            <a:r>
              <a:rPr lang="en-US" dirty="0">
                <a:solidFill>
                  <a:schemeClr val="accent6"/>
                </a:solidFill>
              </a:rPr>
              <a:t>.fragment.xml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We will move the Icon Tab bar code to the fragments and will embed them in the View2 to modularize the code of View2.</a:t>
            </a:r>
          </a:p>
          <a:p>
            <a:pPr algn="just"/>
            <a:r>
              <a:rPr lang="en-US" dirty="0"/>
              <a:t>Create three file in the fragments folder for more Info Section, Supplier Table section and Cities Section.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To including the fragment directly into the XML View use the sap.ui.core.Fragment class as shown below</a:t>
            </a:r>
          </a:p>
          <a:p>
            <a:pPr lvl="1" algn="just"/>
            <a:r>
              <a:rPr lang="en-US" dirty="0"/>
              <a:t>Ex:	</a:t>
            </a:r>
            <a:r>
              <a:rPr lang="en-US" b="0" dirty="0">
                <a:solidFill>
                  <a:srgbClr val="800000"/>
                </a:solidFill>
                <a:effectLst/>
              </a:rPr>
              <a:t>&lt;core:Fragment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fragmentName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“namespace.fragments.fragmentName"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"XML"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800000"/>
                </a:solidFill>
                <a:effectLst/>
              </a:rPr>
              <a:t>/&gt;</a:t>
            </a:r>
            <a:endParaRPr lang="en-US" dirty="0"/>
          </a:p>
          <a:p>
            <a:pPr lvl="1" algn="just"/>
            <a:r>
              <a:rPr lang="en-US" b="0" i="0" dirty="0">
                <a:solidFill>
                  <a:srgbClr val="232629"/>
                </a:solidFill>
                <a:effectLst/>
              </a:rPr>
              <a:t>	</a:t>
            </a:r>
            <a:endParaRPr lang="en-US" dirty="0"/>
          </a:p>
          <a:p>
            <a:pPr algn="just"/>
            <a:r>
              <a:rPr lang="en-US" dirty="0"/>
              <a:t>Code Links:-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View2.view.xml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moreInfo.fragment.xml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cities.fragment.xml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supplierTab.fragment.xml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14945-0588-4E33-9195-FD28BFC49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54" y="3429000"/>
            <a:ext cx="7660024" cy="2898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23972</TotalTime>
  <Words>1080</Words>
  <Application>Microsoft Office PowerPoint</Application>
  <PresentationFormat>Widescreen</PresentationFormat>
  <Paragraphs>143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741</cp:revision>
  <dcterms:created xsi:type="dcterms:W3CDTF">2016-07-10T03:33:26Z</dcterms:created>
  <dcterms:modified xsi:type="dcterms:W3CDTF">2022-03-05T08:25:20Z</dcterms:modified>
</cp:coreProperties>
</file>